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sldIdLst>
    <p:sldId id="281" r:id="rId2"/>
    <p:sldId id="258" r:id="rId3"/>
    <p:sldId id="283" r:id="rId4"/>
    <p:sldId id="291" r:id="rId5"/>
    <p:sldId id="292" r:id="rId6"/>
    <p:sldId id="293" r:id="rId7"/>
    <p:sldId id="269" r:id="rId8"/>
    <p:sldId id="270" r:id="rId9"/>
    <p:sldId id="294" r:id="rId10"/>
    <p:sldId id="278" r:id="rId11"/>
    <p:sldId id="279" r:id="rId12"/>
    <p:sldId id="259" r:id="rId13"/>
    <p:sldId id="274" r:id="rId14"/>
    <p:sldId id="264" r:id="rId15"/>
    <p:sldId id="285" r:id="rId16"/>
    <p:sldId id="280" r:id="rId17"/>
    <p:sldId id="289" r:id="rId18"/>
    <p:sldId id="286" r:id="rId19"/>
    <p:sldId id="287" r:id="rId20"/>
    <p:sldId id="262" r:id="rId21"/>
    <p:sldId id="284" r:id="rId22"/>
    <p:sldId id="271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63F"/>
    <a:srgbClr val="485564"/>
    <a:srgbClr val="2D35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5"/>
    <p:restoredTop sz="81769"/>
  </p:normalViewPr>
  <p:slideViewPr>
    <p:cSldViewPr snapToGrid="0" snapToObjects="1">
      <p:cViewPr varScale="1">
        <p:scale>
          <a:sx n="70" d="100"/>
          <a:sy n="70" d="100"/>
        </p:scale>
        <p:origin x="20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00A576-25EE-AE48-B45D-2B315AF35991}" type="datetimeFigureOut">
              <a:rPr lang="fr-FR" smtClean="0"/>
              <a:t>13/08/2019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C63D7-C850-CC42-9A80-7E91D563A9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00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9614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>
                <a:solidFill>
                  <a:srgbClr val="FF0000"/>
                </a:solidFill>
                <a:latin typeface="Gotham Light Regular" pitchFamily="2" charset="77"/>
              </a:rPr>
              <a:t>MongoDB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Docker car plus rapide de mise en place.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0" dirty="0">
              <a:solidFill>
                <a:srgbClr val="FF0000"/>
              </a:solidFill>
              <a:latin typeface="Gotham Light Regular" pitchFamily="2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Dire que Gateway :</a:t>
            </a:r>
            <a:r>
              <a:rPr lang="fr-FR" b="0" dirty="0" err="1">
                <a:solidFill>
                  <a:srgbClr val="FF0000"/>
                </a:solidFill>
                <a:latin typeface="Gotham Light Regular" pitchFamily="2" charset="77"/>
              </a:rPr>
              <a:t>javalin</a:t>
            </a:r>
            <a:endParaRPr lang="fr-FR" b="0" dirty="0">
              <a:solidFill>
                <a:srgbClr val="FF0000"/>
              </a:solidFill>
              <a:latin typeface="Gotham Light Regular" pitchFamily="2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Dire les </a:t>
            </a:r>
            <a:r>
              <a:rPr lang="fr-FR" b="0" dirty="0" err="1">
                <a:solidFill>
                  <a:srgbClr val="FF0000"/>
                </a:solidFill>
                <a:latin typeface="Gotham Light Regular" pitchFamily="2" charset="77"/>
              </a:rPr>
              <a:t>framwork</a:t>
            </a: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 pour chaque trucs.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7014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REST : </a:t>
            </a:r>
          </a:p>
          <a:p>
            <a:endParaRPr lang="fr-FR" dirty="0"/>
          </a:p>
          <a:p>
            <a:r>
              <a:rPr lang="fr-FR" dirty="0"/>
              <a:t>Ensemble de conventions et de bonnes pratiques</a:t>
            </a:r>
          </a:p>
          <a:p>
            <a:r>
              <a:rPr lang="fr-FR" dirty="0"/>
              <a:t>Permet de le rendre robuste et d’actualité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6961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>
                <a:solidFill>
                  <a:srgbClr val="FF0000"/>
                </a:solidFill>
                <a:latin typeface="Gotham Light Regular" pitchFamily="2" charset="77"/>
              </a:rPr>
              <a:t>MongoDB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Docker car plus rapide de mise en place.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1683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C’est quoi ? </a:t>
            </a:r>
          </a:p>
          <a:p>
            <a:r>
              <a:rPr lang="fr-FR" b="0" dirty="0"/>
              <a:t>C’est un serveur Javalin, ayant pour but de recevoir du code, et d’en retourner le résultat.</a:t>
            </a:r>
          </a:p>
          <a:p>
            <a:endParaRPr lang="fr-FR" b="0" dirty="0"/>
          </a:p>
          <a:p>
            <a:r>
              <a:rPr lang="fr-FR" b="0" dirty="0"/>
              <a:t>C’est la ou va être compiler, </a:t>
            </a:r>
            <a:r>
              <a:rPr lang="fr-FR" b="0" dirty="0" err="1"/>
              <a:t>interpreter</a:t>
            </a:r>
            <a:r>
              <a:rPr lang="fr-FR" b="0" dirty="0"/>
              <a:t> le code de l’utilisateur et de la batterie tests.</a:t>
            </a:r>
          </a:p>
          <a:p>
            <a:endParaRPr lang="fr-FR" b="0" dirty="0"/>
          </a:p>
          <a:p>
            <a:r>
              <a:rPr lang="fr-FR" b="1" dirty="0"/>
              <a:t>Pourquoi ? </a:t>
            </a:r>
          </a:p>
          <a:p>
            <a:r>
              <a:rPr lang="fr-FR" b="0" dirty="0"/>
              <a:t>.Pour que l’utilisateur puisse coder via le site web, sans n’installer de langage</a:t>
            </a:r>
          </a:p>
          <a:p>
            <a:r>
              <a:rPr lang="fr-FR" b="0" dirty="0"/>
              <a:t>.Mon service = aucune dépendances avec des services tel que</a:t>
            </a:r>
          </a:p>
          <a:p>
            <a:endParaRPr lang="fr-FR" b="0" dirty="0"/>
          </a:p>
          <a:p>
            <a:r>
              <a:rPr lang="fr-FR" b="1" dirty="0"/>
              <a:t>Problème : Faille en faisant </a:t>
            </a:r>
            <a:r>
              <a:rPr lang="fr-FR" b="1" dirty="0" err="1"/>
              <a:t>executer</a:t>
            </a:r>
            <a:r>
              <a:rPr lang="fr-FR" b="1" dirty="0"/>
              <a:t> le code de l’utilisateur sur la machine hôte</a:t>
            </a:r>
          </a:p>
          <a:p>
            <a:r>
              <a:rPr lang="fr-FR" b="0" dirty="0"/>
              <a:t>Solution : Docker</a:t>
            </a:r>
          </a:p>
          <a:p>
            <a:endParaRPr lang="fr-FR" b="0" dirty="0"/>
          </a:p>
          <a:p>
            <a:r>
              <a:rPr lang="fr-FR" b="1" dirty="0"/>
              <a:t>Comment ça marche ? </a:t>
            </a:r>
          </a:p>
          <a:p>
            <a:r>
              <a:rPr lang="fr-FR" b="0" dirty="0"/>
              <a:t>Schéma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073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187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>
                <a:solidFill>
                  <a:srgbClr val="FF0000"/>
                </a:solidFill>
                <a:latin typeface="Gotham Light Regular" pitchFamily="2" charset="77"/>
              </a:rPr>
              <a:t>MongoDB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dirty="0">
                <a:solidFill>
                  <a:srgbClr val="FF0000"/>
                </a:solidFill>
                <a:latin typeface="Gotham Light Regular" pitchFamily="2" charset="77"/>
              </a:rPr>
              <a:t>Docker car plus rapide de mise en place.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38862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(pour avoir plus de points)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81820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Parler ici de la conclusion, des améliorations et faire l’ouverture pour la suite (</a:t>
            </a:r>
            <a:r>
              <a:rPr lang="fr-FR" dirty="0" err="1">
                <a:latin typeface="Gotham Light Regular" pitchFamily="2" charset="77"/>
              </a:rPr>
              <a:t>maybe</a:t>
            </a:r>
            <a:r>
              <a:rPr lang="fr-FR" dirty="0">
                <a:latin typeface="Gotham Light Regular" pitchFamily="2" charset="77"/>
              </a:rPr>
              <a:t> parler de la reprise du projet par </a:t>
            </a:r>
            <a:r>
              <a:rPr lang="fr-FR" dirty="0" err="1">
                <a:latin typeface="Gotham Light Regular" pitchFamily="2" charset="77"/>
              </a:rPr>
              <a:t>unige</a:t>
            </a:r>
            <a:r>
              <a:rPr lang="fr-FR" dirty="0">
                <a:latin typeface="Gotham Light Regular" pitchFamily="2" charset="77"/>
              </a:rPr>
              <a:t>), dire aussi ce que ma rapporté le projet !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Dire qu’on pourrait rapporter des statistiques des programmes (pourcentage de réussite, nombre d’essai etc..) et tout ça aussi sur les katas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 tous les établissements, dans le future, on pourrait très bien rendre ça polyvalents, et en faire une plateforme d’apprentissage générale d’HES-SO et plus.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Evaluer le niveau de l’apprentissage et de l’enseignement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Système de </a:t>
            </a:r>
            <a:r>
              <a:rPr lang="fr-FR" dirty="0" err="1"/>
              <a:t>worker</a:t>
            </a:r>
            <a:r>
              <a:rPr lang="fr-FR" dirty="0"/>
              <a:t>, et quelques autres améliorations, pas trop non plus on ne veut pas parler que de ça, mais plutôt pour combler un petit peu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Faire le retour sur l’architecture, la  mise en place du service de compilation, dire que tout ce qui a été mis en place permet de donner une bonne UX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7935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Dans le cadre du projet de bachelor 2019, pour un bachelor en technologies de l’information orientation logicielle</a:t>
            </a:r>
          </a:p>
          <a:p>
            <a:r>
              <a:rPr lang="fr-FR" dirty="0"/>
              <a:t>Avec Mr </a:t>
            </a:r>
            <a:r>
              <a:rPr lang="fr-FR" dirty="0" err="1"/>
              <a:t>cavat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6645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Une sorte de diapo de pré introduction à la partie mise en œuvre 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L’objectifs c’est aussi que le projet soit repris dans le future, donc dire que c’est du code robuste et </a:t>
            </a:r>
            <a:r>
              <a:rPr lang="fr-FR" dirty="0" err="1">
                <a:latin typeface="Gotham Light Regular" pitchFamily="2" charset="77"/>
              </a:rPr>
              <a:t>entretenable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« Pour mettre en œuvre les </a:t>
            </a:r>
            <a:r>
              <a:rPr lang="fr-FR" dirty="0" err="1">
                <a:latin typeface="Gotham Light Regular" pitchFamily="2" charset="77"/>
              </a:rPr>
              <a:t>fonctios</a:t>
            </a:r>
            <a:r>
              <a:rPr lang="fr-FR" dirty="0">
                <a:latin typeface="Gotham Light Regular" pitchFamily="2" charset="77"/>
              </a:rPr>
              <a:t>, j’ai du mettre en œuvre une architecture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 »</a:t>
            </a: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L’apprentissage et l’entrainement en ligne</a:t>
            </a:r>
          </a:p>
          <a:p>
            <a:pPr marL="0" indent="0">
              <a:buNone/>
            </a:pPr>
            <a:r>
              <a:rPr lang="fr-FR" dirty="0"/>
              <a:t>- De regrouper l’ensemble des exercices de programmation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..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4608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Une sorte de diapo de pré introduction à la partie mise en œuvre 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L’objectifs c’est aussi que le projet soit repris dans le future, donc dire que c’est du code robuste et </a:t>
            </a:r>
            <a:r>
              <a:rPr lang="fr-FR" dirty="0" err="1">
                <a:latin typeface="Gotham Light Regular" pitchFamily="2" charset="77"/>
              </a:rPr>
              <a:t>entretenable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« Pour mettre en œuvre les </a:t>
            </a:r>
            <a:r>
              <a:rPr lang="fr-FR" dirty="0" err="1">
                <a:latin typeface="Gotham Light Regular" pitchFamily="2" charset="77"/>
              </a:rPr>
              <a:t>fonctios</a:t>
            </a:r>
            <a:r>
              <a:rPr lang="fr-FR" dirty="0">
                <a:latin typeface="Gotham Light Regular" pitchFamily="2" charset="77"/>
              </a:rPr>
              <a:t>, j’ai du mettre en œuvre une architecture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 »</a:t>
            </a: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L’apprentissage et l’entrainement en ligne</a:t>
            </a:r>
          </a:p>
          <a:p>
            <a:pPr marL="0" indent="0">
              <a:buNone/>
            </a:pPr>
            <a:r>
              <a:rPr lang="fr-FR" dirty="0"/>
              <a:t>- De regrouper l’ensemble des exercices de programmation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..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392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Une sorte de diapo de pré introduction à la partie mise en œuvre 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L’objectifs c’est aussi que le projet soit repris dans le future, donc dire que c’est du code robuste et </a:t>
            </a:r>
            <a:r>
              <a:rPr lang="fr-FR" dirty="0" err="1">
                <a:latin typeface="Gotham Light Regular" pitchFamily="2" charset="77"/>
              </a:rPr>
              <a:t>entretenable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« Pour mettre en œuvre les </a:t>
            </a:r>
            <a:r>
              <a:rPr lang="fr-FR" dirty="0" err="1">
                <a:latin typeface="Gotham Light Regular" pitchFamily="2" charset="77"/>
              </a:rPr>
              <a:t>fonctios</a:t>
            </a:r>
            <a:r>
              <a:rPr lang="fr-FR" dirty="0">
                <a:latin typeface="Gotham Light Regular" pitchFamily="2" charset="77"/>
              </a:rPr>
              <a:t>, j’ai du mettre en œuvre une architecture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 </a:t>
            </a:r>
            <a:r>
              <a:rPr lang="fr-FR" dirty="0" err="1">
                <a:latin typeface="Gotham Light Regular" pitchFamily="2" charset="77"/>
              </a:rPr>
              <a:t>blah</a:t>
            </a:r>
            <a:r>
              <a:rPr lang="fr-FR" dirty="0">
                <a:latin typeface="Gotham Light Regular" pitchFamily="2" charset="77"/>
              </a:rPr>
              <a:t> »</a:t>
            </a: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L’apprentissage et l’entrainement en ligne</a:t>
            </a:r>
          </a:p>
          <a:p>
            <a:pPr marL="0" indent="0">
              <a:buNone/>
            </a:pPr>
            <a:r>
              <a:rPr lang="fr-FR" dirty="0"/>
              <a:t>- De regrouper l’ensemble des exercices de programmation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…</a:t>
            </a:r>
          </a:p>
          <a:p>
            <a:pPr marL="0" indent="0">
              <a:buNone/>
            </a:pPr>
            <a:r>
              <a:rPr lang="fr-FR" dirty="0"/>
              <a:t>..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654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203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6741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6663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Parler des fonctionnalités, </a:t>
            </a:r>
            <a:r>
              <a:rPr lang="fr-FR" dirty="0" err="1"/>
              <a:t>abo</a:t>
            </a:r>
            <a:r>
              <a:rPr lang="fr-FR" dirty="0"/>
              <a:t> </a:t>
            </a:r>
            <a:r>
              <a:rPr lang="fr-FR" dirty="0" err="1"/>
              <a:t>prog</a:t>
            </a:r>
            <a:r>
              <a:rPr lang="fr-FR" dirty="0"/>
              <a:t> </a:t>
            </a:r>
            <a:r>
              <a:rPr lang="fr-FR" dirty="0" err="1"/>
              <a:t>blah</a:t>
            </a:r>
            <a:r>
              <a:rPr lang="fr-FR" dirty="0"/>
              <a:t> </a:t>
            </a:r>
            <a:r>
              <a:rPr lang="fr-FR" dirty="0" err="1"/>
              <a:t>blah</a:t>
            </a:r>
            <a:r>
              <a:rPr lang="fr-FR" dirty="0"/>
              <a:t>, ensuite passer sur le technique, avec la description de l’architecture et du service de compilation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63D7-C850-CC42-9A80-7E91D563A98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9027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5A29A2-36C2-E54B-9D8E-2B47F8589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D76E379-12F0-4148-AE94-9FC4641CB4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CD8A3C-6310-8845-B864-0B63305C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9DA50-D32E-8549-9876-F5DEDDEC495C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5D9222-F7A2-BC4F-A169-6D046429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3B9E66-D9C4-5A40-A1D8-207109CB9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254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494D90-6311-4B4F-8AF1-B87475709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8E1CF06-5264-3E43-8382-C2C3CA907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CB9212-1AD8-BB4C-A0A4-F3D28CE5D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922D3-939D-A34F-80C3-15CB182DDB5C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B860D2-3146-B24A-8819-4A11E343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9AEE52-FA41-534F-91A4-08BF4127F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899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D166616-045D-E840-BFF8-49209F7F4A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DA7B98F-AB4C-B841-B2BF-7C4A2DD6A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C2362E-625E-C848-89DE-B9BB7552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97217-4C2D-884E-B62E-B4B7355C8240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738BFB-BA7D-C144-A484-C833CCC3C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EDFC7E-16AD-F344-936D-D77298403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935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600BFB-FE9C-024B-BA77-6F12F05F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solidFill>
                  <a:schemeClr val="bg2"/>
                </a:solidFill>
                <a:latin typeface="Gotham Medium" panose="02000504050000020004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EA4047-0676-5E44-9A3F-E6C725EBA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solidFill>
                  <a:schemeClr val="bg2"/>
                </a:solidFill>
                <a:latin typeface="Gotham Light Regular" pitchFamily="2" charset="77"/>
              </a:defRPr>
            </a:lvl1pPr>
            <a:lvl2pPr>
              <a:defRPr b="0" i="0">
                <a:solidFill>
                  <a:schemeClr val="bg2"/>
                </a:solidFill>
                <a:latin typeface="Gotham Light Regular" pitchFamily="2" charset="77"/>
              </a:defRPr>
            </a:lvl2pPr>
            <a:lvl3pPr>
              <a:defRPr b="0" i="0">
                <a:solidFill>
                  <a:schemeClr val="bg2"/>
                </a:solidFill>
                <a:latin typeface="Gotham Light Regular" pitchFamily="2" charset="77"/>
              </a:defRPr>
            </a:lvl3pPr>
            <a:lvl4pPr>
              <a:defRPr b="0" i="0">
                <a:solidFill>
                  <a:schemeClr val="bg2"/>
                </a:solidFill>
                <a:latin typeface="Gotham Light Regular" pitchFamily="2" charset="77"/>
              </a:defRPr>
            </a:lvl4pPr>
            <a:lvl5pPr>
              <a:defRPr b="0" i="0">
                <a:solidFill>
                  <a:schemeClr val="bg2"/>
                </a:solidFill>
                <a:latin typeface="Gotham Light Regular" pitchFamily="2" charset="77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B1978C-1A43-7B49-A30F-BA737440F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F197-18C7-6B4C-A7F9-9E4D2E838DAD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2CAADA-9946-D94F-9EA1-6F27AAED7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E98805-D6B6-B542-8169-1DABBE92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A0013BC-18E9-8742-9CF5-F7559C1C0A44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4106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E5C50-415F-1E49-BC5E-B10133C71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F916F0-3528-2440-90E9-F1BE5BD05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747E84-ABB0-2542-825C-653CDC833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42D19-7022-A84A-AF3C-2C293BC2FC36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AA8716-13E6-4C41-ADB5-5799C29DD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B29EA9-F0FA-DF42-BD8B-D991C1AF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70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0E0C2E-132B-034C-8966-E7AA51FD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FDF0CC-6033-E640-B09A-25DDBEBE9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861F14-8FCB-4243-8E14-16CE9CAC2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9E9FB76-2BB5-B64F-B2B4-993294938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1EF0B-3047-9C4E-BD94-D1D1DF6F2D67}" type="datetime1">
              <a:rPr lang="fr-CH" smtClean="0"/>
              <a:t>13.08.19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6A5C393-5BBC-7041-8B41-D5A86D2C2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FF24878-676D-C149-BA4F-E39F99CF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60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BA102A-C196-A84A-8C65-00D83C2E1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69A87D9-E75A-6543-971E-84F6C5A72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9B74FE6-4B55-C745-AC35-98DA64DE3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8ACC146-95BD-A045-BDE5-716E6999C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34EE5BA-0DB7-2342-B7AB-2CDCE49942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EC1A1BC-4C86-284D-93ED-827CC4717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6EA8F-74AD-8847-87E1-B79722BCEC20}" type="datetime1">
              <a:rPr lang="fr-CH" smtClean="0"/>
              <a:t>13.08.19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775D65D-5569-9C49-A028-E71AF195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3C26BDB-D9C6-814A-8444-B169A9821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510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8B010B-6073-6047-9819-6CB82B7E8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8AABEE2-4BFA-684C-BBEA-1B208F19E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C9D05-9153-584D-9C4C-C54639C575D5}" type="datetime1">
              <a:rPr lang="fr-CH" smtClean="0"/>
              <a:t>13.08.19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11058A9-1DC5-634B-92FA-73EB46E32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FA6B51-DFDE-F444-B4BB-D4160D49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82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E18CBE2-D587-6043-8C2D-F73FF4634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BF822-9ECC-2349-B15F-99FCED650E02}" type="datetime1">
              <a:rPr lang="fr-CH" smtClean="0"/>
              <a:t>13.08.19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D93F180-0B3F-C84B-BE0E-4593E4436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6C4769-77B2-084A-8086-48C2ED86F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509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A5679A-04A1-9E48-8FF3-A064551B2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40335E-E6E5-CA4C-9234-FDD490A06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572AEA8-7849-7E4D-9F43-79E9D2A7A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C435E0B-FB25-2F4D-B753-A360D8D99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C60F-AD31-4C47-A64F-BDD3E3A8FB2F}" type="datetime1">
              <a:rPr lang="fr-CH" smtClean="0"/>
              <a:t>13.08.19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3600019-E0E8-B844-BE81-231F26A75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156B695-15A8-8C43-A4A1-335C0530D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189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08770-FE9A-DD43-AAD2-9F34B0703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316378D-ABCD-E546-88D8-324A7A2A88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B6D935B-CE8F-C749-84B5-9D5361A0D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A9D4C6C-8985-1C4F-9BE8-6EF051AB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71BE-364E-2247-A9A5-5BA7802DF1C2}" type="datetime1">
              <a:rPr lang="fr-CH" smtClean="0"/>
              <a:t>13.08.19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ADCAAD-38C6-DE4D-BA0F-0D2819D1B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68FDA2A-D2A2-9242-9A48-724097CA7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8364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5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E4D2A2-A750-1740-8C79-12E9CF438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C8CEF7-D455-784D-AAAF-141900E0F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86869D-11FC-484A-9CD3-2B6BAF3CC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740DE-650B-074E-A1BA-A7A7F9B8B0DA}" type="datetime1">
              <a:rPr lang="fr-CH" smtClean="0"/>
              <a:t>13.08.19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17EE4D-AE19-DF49-9324-A3BF56E3A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4E3C0D-9524-374D-A10E-2FD0710D1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013BC-18E9-8742-9CF5-F7559C1C0A4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8401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2"/>
          </a:solidFill>
          <a:latin typeface="Gotham Medium" panose="0200050405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/>
          </a:solidFill>
          <a:latin typeface="Gotham Light Regular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6FCE7BD-9B28-ED47-87CC-78862B02B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3319" y="4264541"/>
            <a:ext cx="9205356" cy="1655762"/>
          </a:xfrm>
        </p:spPr>
        <p:txBody>
          <a:bodyPr/>
          <a:lstStyle/>
          <a:p>
            <a:r>
              <a:rPr lang="fr-FR" dirty="0"/>
              <a:t>Plateforme d’apprentissage de programmation en ligne</a:t>
            </a:r>
            <a:endParaRPr lang="fr-FR" dirty="0">
              <a:solidFill>
                <a:schemeClr val="bg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D6B1EAB-89E5-524E-B8DF-73A5CAC5BF4C}"/>
              </a:ext>
            </a:extLst>
          </p:cNvPr>
          <p:cNvSpPr txBox="1"/>
          <p:nvPr/>
        </p:nvSpPr>
        <p:spPr>
          <a:xfrm>
            <a:off x="5017662" y="5315353"/>
            <a:ext cx="2156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  <a:latin typeface="Gotham Light Regular" pitchFamily="2" charset="77"/>
              </a:rPr>
              <a:t>Alexandre</a:t>
            </a:r>
            <a:r>
              <a:rPr lang="fr-FR" dirty="0">
                <a:solidFill>
                  <a:schemeClr val="bg2"/>
                </a:solidFill>
                <a:latin typeface="Gotham Book" panose="02000504050000020004" pitchFamily="2" charset="0"/>
              </a:rPr>
              <a:t> </a:t>
            </a:r>
            <a:r>
              <a:rPr lang="fr-FR" dirty="0">
                <a:solidFill>
                  <a:schemeClr val="bg2"/>
                </a:solidFill>
                <a:latin typeface="Gotham Medium" panose="02000504050000020004" pitchFamily="2" charset="0"/>
              </a:rPr>
              <a:t>Vanini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F41AE17-CCAF-6F48-B2E2-19CFA9361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657" y="1173315"/>
            <a:ext cx="6602681" cy="2746841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4B914546-3542-3840-9F5C-6D625194C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3268" y="6100762"/>
            <a:ext cx="1809373" cy="8418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5C2B1EC-F311-6A44-B53E-96A0E5E1AF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15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137121-5DC3-0B4D-9BB3-2874D558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pic>
        <p:nvPicPr>
          <p:cNvPr id="9" name="Média en ligne 4" descr="Enregistrement de l’écran 2019-08-07 à 08.39.26">
            <a:hlinkClick r:id="" action="ppaction://media"/>
            <a:extLst>
              <a:ext uri="{FF2B5EF4-FFF2-40B4-BE49-F238E27FC236}">
                <a16:creationId xmlns:a16="http://schemas.microsoft.com/office/drawing/2014/main" id="{508BC0BB-CCB6-D44B-BF8C-04CC2A1250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0511" y="0"/>
            <a:ext cx="8403162" cy="685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36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137121-5DC3-0B4D-9BB3-2874D558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pic>
        <p:nvPicPr>
          <p:cNvPr id="9" name="Média en ligne 4" descr="Enregistrement de l’écran 2019-08-07 à 08.39.26">
            <a:hlinkClick r:id="" action="ppaction://media"/>
            <a:extLst>
              <a:ext uri="{FF2B5EF4-FFF2-40B4-BE49-F238E27FC236}">
                <a16:creationId xmlns:a16="http://schemas.microsoft.com/office/drawing/2014/main" id="{508BC0BB-CCB6-D44B-BF8C-04CC2A1250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9848" y="0"/>
            <a:ext cx="8403162" cy="6859724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D9C01B7-7E42-5244-A4DD-05BD20A64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177" y="520505"/>
            <a:ext cx="3584177" cy="62009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INTERFACE</a:t>
            </a:r>
          </a:p>
          <a:p>
            <a:pPr marL="0" indent="0">
              <a:buNone/>
            </a:pPr>
            <a:r>
              <a:rPr lang="fr-FR" dirty="0" err="1"/>
              <a:t>Markdown</a:t>
            </a:r>
            <a:r>
              <a:rPr lang="fr-FR" dirty="0"/>
              <a:t> / Média</a:t>
            </a:r>
          </a:p>
          <a:p>
            <a:pPr marL="0" indent="0">
              <a:buNone/>
            </a:pPr>
            <a:r>
              <a:rPr lang="fr-FR" dirty="0"/>
              <a:t>Ace </a:t>
            </a:r>
            <a:r>
              <a:rPr lang="fr-FR" dirty="0" err="1"/>
              <a:t>edtior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ETATS</a:t>
            </a:r>
          </a:p>
          <a:p>
            <a:pPr marL="0" indent="0">
              <a:buNone/>
            </a:pPr>
            <a:r>
              <a:rPr lang="fr-FR" dirty="0"/>
              <a:t>TODO</a:t>
            </a:r>
          </a:p>
          <a:p>
            <a:pPr marL="0" indent="0">
              <a:buNone/>
            </a:pPr>
            <a:r>
              <a:rPr lang="fr-FR" dirty="0"/>
              <a:t>ONGOING</a:t>
            </a:r>
          </a:p>
          <a:p>
            <a:pPr marL="0" indent="0">
              <a:buNone/>
            </a:pPr>
            <a:r>
              <a:rPr lang="fr-FR" dirty="0"/>
              <a:t>RESOLVED</a:t>
            </a:r>
          </a:p>
          <a:p>
            <a:pPr marL="0" indent="0">
              <a:buNone/>
            </a:pPr>
            <a:r>
              <a:rPr lang="fr-FR" dirty="0"/>
              <a:t>FAILED</a:t>
            </a:r>
          </a:p>
          <a:p>
            <a:pPr marL="0" indent="0">
              <a:buNone/>
            </a:pPr>
            <a:r>
              <a:rPr lang="fr-FR" dirty="0"/>
              <a:t>HIDDEN</a:t>
            </a:r>
          </a:p>
          <a:p>
            <a:pPr marL="0" indent="0">
              <a:buNone/>
            </a:pPr>
            <a:r>
              <a:rPr lang="fr-FR" dirty="0"/>
              <a:t>CLOSED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BBDB378-4B7E-434E-AA17-0F3B0F67D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171120C-2C10-EA42-9F3A-C1B35F07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A0013BC-18E9-8742-9CF5-F7559C1C0A44}" type="slidenum">
              <a:rPr lang="fr-FR" smtClean="0"/>
              <a:pPr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984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58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ARCHITECTURE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2B486C5-2A08-5047-A052-0DD74FCB8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761" y="1795259"/>
            <a:ext cx="8438478" cy="409881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83242C0-D525-F24C-8BD7-4F52D48B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6C097B-5B03-1349-B223-ECFB8BBA1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651BDF-9C1A-D841-AD2C-1B31D22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12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BFC5702-1BE2-F246-A111-B35E66785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8214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Gateway</a:t>
            </a:r>
          </a:p>
          <a:p>
            <a:pPr marL="0" indent="0">
              <a:buNone/>
            </a:pPr>
            <a:r>
              <a:rPr lang="fr-FR" dirty="0"/>
              <a:t>Lie tous les services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2B486C5-2A08-5047-A052-0DD74FCB8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596" y="1735138"/>
            <a:ext cx="6226037" cy="30241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83242C0-D525-F24C-8BD7-4F52D48B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6C097B-5B03-1349-B223-ECFB8BBA1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651BDF-9C1A-D841-AD2C-1B31D22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13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BFC5702-1BE2-F246-A111-B35E66785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24D9164-95F1-E64D-96DF-854E7682CA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4799" y="1735138"/>
            <a:ext cx="1709629" cy="129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6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GATEWAY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Mise en œuvre</a:t>
            </a:r>
          </a:p>
          <a:p>
            <a:pPr marL="0" indent="0">
              <a:buNone/>
            </a:pPr>
            <a:r>
              <a:rPr lang="fr-FR" dirty="0"/>
              <a:t>- REST</a:t>
            </a:r>
          </a:p>
          <a:p>
            <a:pPr>
              <a:buFontTx/>
              <a:buChar char="-"/>
            </a:pPr>
            <a:r>
              <a:rPr lang="fr-FR" dirty="0">
                <a:latin typeface="Gotham Light Regular" pitchFamily="2" charset="77"/>
              </a:rPr>
              <a:t>Asynchrone (</a:t>
            </a:r>
            <a:r>
              <a:rPr lang="fr-FR" dirty="0" err="1">
                <a:latin typeface="Gotham Light Regular" pitchFamily="2" charset="77"/>
              </a:rPr>
              <a:t>JavaFuture</a:t>
            </a:r>
            <a:r>
              <a:rPr lang="fr-FR" dirty="0">
                <a:latin typeface="Gotham Light Regular" pitchFamily="2" charset="77"/>
              </a:rPr>
              <a:t>)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STATELESS </a:t>
            </a:r>
          </a:p>
          <a:p>
            <a:pPr>
              <a:buFontTx/>
              <a:buChar char="-"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Sur le long terme</a:t>
            </a:r>
          </a:p>
          <a:p>
            <a:pPr marL="0" indent="0">
              <a:buNone/>
            </a:pPr>
            <a:r>
              <a:rPr lang="fr-FR" dirty="0"/>
              <a:t>Un Gateway sans logique applicative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E2AC9D1-2F8E-C44A-AF17-DF8F1E32D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72FEA8B-49C7-FA4F-98D0-4F5BB293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F9F865-C5E0-F446-8B62-E6B3CFAF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49C2F75-18E8-BF41-B55E-600D879FB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8FB5072-CC40-BA47-86CB-A354555D5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7568" y="1646238"/>
            <a:ext cx="3112379" cy="235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85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Gateway</a:t>
            </a:r>
          </a:p>
          <a:p>
            <a:pPr marL="0" indent="0">
              <a:buNone/>
            </a:pPr>
            <a:r>
              <a:rPr lang="fr-FR" dirty="0"/>
              <a:t>Lie tous les services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Service de compilation</a:t>
            </a:r>
          </a:p>
          <a:p>
            <a:pPr marL="0" indent="0">
              <a:buNone/>
            </a:pPr>
            <a:r>
              <a:rPr lang="fr-FR" dirty="0"/>
              <a:t>Exécute et retourne le code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2B486C5-2A08-5047-A052-0DD74FCB8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596" y="1735138"/>
            <a:ext cx="6226037" cy="30241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83242C0-D525-F24C-8BD7-4F52D48B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6C097B-5B03-1349-B223-ECFB8BBA1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651BDF-9C1A-D841-AD2C-1B31D22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15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BFC5702-1BE2-F246-A111-B35E66785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21B7BDC-9DD9-6E49-BF5F-87C814FE8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2312" y="1735138"/>
            <a:ext cx="1714603" cy="129518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5A9AD90-9C53-D54A-9036-BB4E75E023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84171" y="1735138"/>
            <a:ext cx="1714603" cy="130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785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SERVICE DE COM</a:t>
            </a:r>
            <a:r>
              <a:rPr lang="fr-FR" dirty="0"/>
              <a:t>PILATION</a:t>
            </a:r>
            <a:endParaRPr lang="fr-FR" dirty="0">
              <a:latin typeface="Gotham Medium" panose="02000504050000020004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7537"/>
            <a:ext cx="10515600" cy="48294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Une solution maison</a:t>
            </a:r>
            <a:endParaRPr lang="fr-FR" dirty="0">
              <a:solidFill>
                <a:srgbClr val="FF0000"/>
              </a:solidFill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Exécution du code</a:t>
            </a:r>
          </a:p>
          <a:p>
            <a:pPr marL="0" indent="0">
              <a:buNone/>
            </a:pPr>
            <a:r>
              <a:rPr lang="fr-FR" dirty="0"/>
              <a:t>Assertion, Prédicat (f(x),y)</a:t>
            </a: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Containerisation </a:t>
            </a:r>
            <a:r>
              <a:rPr lang="fr-FR" dirty="0"/>
              <a:t>(Docker)</a:t>
            </a:r>
          </a:p>
          <a:p>
            <a:pPr marL="0" indent="0">
              <a:buNone/>
            </a:pPr>
            <a:r>
              <a:rPr lang="fr-FR" dirty="0"/>
              <a:t>+ Sécurité</a:t>
            </a:r>
          </a:p>
          <a:p>
            <a:pPr marL="0" indent="0">
              <a:buNone/>
            </a:pPr>
            <a:r>
              <a:rPr lang="fr-FR" dirty="0"/>
              <a:t>+ Déploiement</a:t>
            </a:r>
          </a:p>
          <a:p>
            <a:pPr marL="0" indent="0">
              <a:buNone/>
            </a:pPr>
            <a:r>
              <a:rPr lang="fr-FR" dirty="0"/>
              <a:t>+ Maintenance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A8210F6-F955-E44B-A8EC-29DF3A13C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6E3C783-DCE4-1D4F-A139-9E3E35FF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24048D8-C05A-7B42-AA89-798DB2B70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16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650781-3848-A546-8418-1BB037C22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6580042-433B-0240-B538-95FAEADC9B74}"/>
              </a:ext>
            </a:extLst>
          </p:cNvPr>
          <p:cNvSpPr txBox="1"/>
          <p:nvPr/>
        </p:nvSpPr>
        <p:spPr>
          <a:xfrm>
            <a:off x="6882373" y="3276434"/>
            <a:ext cx="46089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P() = </a:t>
            </a:r>
            <a:r>
              <a:rPr lang="fr-FR" sz="2800" dirty="0" err="1">
                <a:solidFill>
                  <a:srgbClr val="E7E6E6"/>
                </a:solidFill>
                <a:latin typeface="Gotham Light Regular" pitchFamily="2" charset="77"/>
              </a:rPr>
              <a:t>isTrue</a:t>
            </a:r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, </a:t>
            </a:r>
            <a:r>
              <a:rPr lang="fr-FR" sz="2800" dirty="0" err="1">
                <a:solidFill>
                  <a:srgbClr val="E7E6E6"/>
                </a:solidFill>
                <a:latin typeface="Gotham Light Regular" pitchFamily="2" charset="77"/>
              </a:rPr>
              <a:t>isEqual</a:t>
            </a:r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, ..</a:t>
            </a:r>
            <a:endParaRPr lang="fr-FR" sz="2800" dirty="0">
              <a:latin typeface="Gotham Light Regular" pitchFamily="2" charset="77"/>
            </a:endParaRPr>
          </a:p>
          <a:p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f()  = Batterie de tests</a:t>
            </a:r>
          </a:p>
          <a:p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x    = code de l’utilisateur</a:t>
            </a:r>
          </a:p>
          <a:p>
            <a:r>
              <a:rPr lang="fr-FR" sz="2800" dirty="0">
                <a:solidFill>
                  <a:srgbClr val="E7E6E6"/>
                </a:solidFill>
                <a:latin typeface="Gotham Light Regular" pitchFamily="2" charset="77"/>
              </a:rPr>
              <a:t>y    = résultat attendu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A8B1D94-2590-FE41-883A-B39F917E2F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6850" y="791996"/>
            <a:ext cx="2479667" cy="188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2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5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SERVICE DE COM</a:t>
            </a:r>
            <a:r>
              <a:rPr lang="fr-FR" dirty="0"/>
              <a:t>PILATION</a:t>
            </a:r>
            <a:endParaRPr lang="fr-FR" dirty="0">
              <a:latin typeface="Gotham Medium" panose="02000504050000020004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Sur le long terme</a:t>
            </a:r>
            <a:endParaRPr lang="fr-FR" dirty="0">
              <a:solidFill>
                <a:srgbClr val="FF0000"/>
              </a:solidFill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/>
              <a:t>Le système de WORKER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A8210F6-F955-E44B-A8EC-29DF3A13C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6E3C783-DCE4-1D4F-A139-9E3E35FFD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24048D8-C05A-7B42-AA89-798DB2B70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650781-3848-A546-8418-1BB037C22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A8B1D94-2590-FE41-883A-B39F917E2F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520" y="791996"/>
            <a:ext cx="1790997" cy="135905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0EFBE97-85D4-F143-8F94-A108B01DDE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2732" y="2922104"/>
            <a:ext cx="8289468" cy="325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14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Gateway</a:t>
            </a:r>
          </a:p>
          <a:p>
            <a:pPr marL="0" indent="0">
              <a:buNone/>
            </a:pPr>
            <a:r>
              <a:rPr lang="fr-FR" dirty="0"/>
              <a:t>Lie tous les services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Service de compilation</a:t>
            </a:r>
          </a:p>
          <a:p>
            <a:pPr marL="0" indent="0">
              <a:buNone/>
            </a:pPr>
            <a:r>
              <a:rPr lang="fr-FR" dirty="0"/>
              <a:t>Exécute et retourne le code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Client &amp; Base de données</a:t>
            </a:r>
          </a:p>
          <a:p>
            <a:pPr marL="0" indent="0">
              <a:buNone/>
            </a:pPr>
            <a:r>
              <a:rPr lang="fr-FR" dirty="0"/>
              <a:t>Interface et stockage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2B486C5-2A08-5047-A052-0DD74FCB8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596" y="1735138"/>
            <a:ext cx="6226037" cy="302417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83242C0-D525-F24C-8BD7-4F52D48B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6C097B-5B03-1349-B223-ECFB8BBA1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651BDF-9C1A-D841-AD2C-1B31D22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18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BFC5702-1BE2-F246-A111-B35E66785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A989147-84B8-CA44-A91C-068F4E83D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3173" y="1735138"/>
            <a:ext cx="1719460" cy="130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356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6ACBAD-432F-8543-A6FB-D33CA3CE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GAMIFICATION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2067E5-1536-B54B-8A3D-77C7EC0B0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1775"/>
            <a:ext cx="107418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Mécanismes de jeux pour fidéliser l’utilisateur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CCB5BE-DB41-0E40-97BC-3ABFA128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8D42B34-3DD6-464C-8BC7-98FC8A78A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84D3E2A9-A210-204E-97DB-66E041A42F4A}"/>
              </a:ext>
            </a:extLst>
          </p:cNvPr>
          <p:cNvSpPr txBox="1">
            <a:spLocks/>
          </p:cNvSpPr>
          <p:nvPr/>
        </p:nvSpPr>
        <p:spPr>
          <a:xfrm>
            <a:off x="5952394" y="2832409"/>
            <a:ext cx="48592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Gotham Medium" panose="02000504050000020004" pitchFamily="2" charset="0"/>
              </a:rPr>
              <a:t>APPORTS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+ Fidélisation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+ Amélioration</a:t>
            </a:r>
          </a:p>
          <a:p>
            <a:pPr>
              <a:buFontTx/>
              <a:buChar char="-"/>
            </a:pPr>
            <a:r>
              <a:rPr lang="fr-FR" dirty="0"/>
              <a:t>Forte compétition</a:t>
            </a:r>
          </a:p>
          <a:p>
            <a:pPr>
              <a:buFontTx/>
              <a:buChar char="-"/>
            </a:pPr>
            <a:r>
              <a:rPr lang="fr-FR" dirty="0"/>
              <a:t>Triche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6280044D-F2F8-EE4D-B10D-DC7C6AC22FDA}"/>
              </a:ext>
            </a:extLst>
          </p:cNvPr>
          <p:cNvSpPr txBox="1">
            <a:spLocks/>
          </p:cNvSpPr>
          <p:nvPr/>
        </p:nvSpPr>
        <p:spPr>
          <a:xfrm>
            <a:off x="838200" y="2832409"/>
            <a:ext cx="48592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Gotham Medium" panose="02000504050000020004" pitchFamily="2" charset="0"/>
              </a:rPr>
              <a:t>DOJO</a:t>
            </a:r>
            <a:r>
              <a:rPr lang="fr-FR" dirty="0"/>
              <a:t>HEPIA</a:t>
            </a:r>
          </a:p>
          <a:p>
            <a:pPr>
              <a:buFontTx/>
              <a:buChar char="-"/>
            </a:pPr>
            <a:r>
              <a:rPr lang="fr-FR" dirty="0"/>
              <a:t>Score</a:t>
            </a:r>
          </a:p>
          <a:p>
            <a:pPr>
              <a:buFontTx/>
              <a:buChar char="-"/>
            </a:pPr>
            <a:r>
              <a:rPr lang="fr-FR" dirty="0"/>
              <a:t>Equipes</a:t>
            </a:r>
          </a:p>
          <a:p>
            <a:pPr>
              <a:buFontTx/>
              <a:buChar char="-"/>
            </a:pPr>
            <a:r>
              <a:rPr lang="fr-FR" dirty="0"/>
              <a:t>Accomplissements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2695EF0-D209-CE4D-8DB4-7A4AC68AF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FE3B300-CB48-2A4C-9EF5-E26395D5D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41865D-8116-474D-BB76-D8E6A7B18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>
                <a:solidFill>
                  <a:schemeClr val="bg2"/>
                </a:solidFill>
                <a:latin typeface="Gotham Medium" panose="02000504050000020004" pitchFamily="2" charset="0"/>
              </a:rPr>
              <a:t>CADRE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B6A356-784A-EB4C-8098-B1189D062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solidFill>
                  <a:schemeClr val="bg2"/>
                </a:solidFill>
                <a:latin typeface="Gotham Light Regular" pitchFamily="2" charset="77"/>
              </a:rPr>
              <a:t>Projet de bachelor* 2019</a:t>
            </a:r>
            <a:endParaRPr lang="fr-FR" dirty="0"/>
          </a:p>
          <a:p>
            <a:pPr marL="0" indent="0">
              <a:buNone/>
            </a:pPr>
            <a:endParaRPr lang="fr-FR" dirty="0">
              <a:solidFill>
                <a:schemeClr val="bg2"/>
              </a:solidFill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Avec,</a:t>
            </a: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Cavat</a:t>
            </a:r>
            <a:r>
              <a:rPr lang="fr-FR" dirty="0"/>
              <a:t> Joël</a:t>
            </a:r>
            <a:endParaRPr lang="fr-FR" dirty="0">
              <a:solidFill>
                <a:schemeClr val="bg2"/>
              </a:solidFill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 err="1">
                <a:latin typeface="Gotham Medium" panose="02000504050000020004" pitchFamily="2" charset="0"/>
              </a:rPr>
              <a:t>Malaspinas</a:t>
            </a:r>
            <a:r>
              <a:rPr lang="fr-FR" dirty="0"/>
              <a:t> </a:t>
            </a:r>
            <a:r>
              <a:rPr lang="fr-FR" dirty="0" err="1"/>
              <a:t>Orestis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1100" dirty="0">
                <a:solidFill>
                  <a:schemeClr val="bg2"/>
                </a:solidFill>
                <a:latin typeface="Gotham Light Regular" pitchFamily="2" charset="77"/>
              </a:rPr>
              <a:t>                                                   *Non soumis à une convention de </a:t>
            </a:r>
            <a:r>
              <a:rPr lang="fr-FR" sz="1100" dirty="0"/>
              <a:t>stage en entreprise, ou à un contrat de confidentialité</a:t>
            </a:r>
            <a:endParaRPr lang="fr-FR" sz="1100" dirty="0">
              <a:solidFill>
                <a:schemeClr val="bg2"/>
              </a:solidFill>
              <a:latin typeface="Gotham Light Regular" pitchFamily="2" charset="77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3646924-A529-4E49-8E7E-66D74922E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8003482-99D5-F347-870D-877B77E2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16F488E-3D39-A64B-A20D-DB2877E93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A0013BC-18E9-8742-9CF5-F7559C1C0A44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FC2D9F-32CE-EA4F-B1CE-76095F9CD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76C53AB-B404-A445-BAEE-1AD2009F4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2288142"/>
            <a:ext cx="2281716" cy="228171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413AEAD-8A0E-CF47-9787-77FE458638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4269" y="2288142"/>
            <a:ext cx="2281716" cy="228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69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OBJECTIFS</a:t>
            </a:r>
          </a:p>
          <a:p>
            <a:pPr>
              <a:buFontTx/>
              <a:buChar char="-"/>
            </a:pPr>
            <a:r>
              <a:rPr lang="fr-FR" dirty="0">
                <a:latin typeface="Gotham Book" panose="02000504050000020004" pitchFamily="2" charset="0"/>
              </a:rPr>
              <a:t>Gamification</a:t>
            </a:r>
          </a:p>
          <a:p>
            <a:pPr marL="0" indent="0">
              <a:buNone/>
            </a:pPr>
            <a:r>
              <a:rPr lang="fr-FR" dirty="0">
                <a:latin typeface="Gotham Book" panose="02000504050000020004" pitchFamily="2" charset="0"/>
              </a:rPr>
              <a:t>+ Programmation en ligne</a:t>
            </a:r>
          </a:p>
          <a:p>
            <a:pPr marL="0" indent="0">
              <a:buNone/>
            </a:pPr>
            <a:r>
              <a:rPr lang="fr-FR" dirty="0"/>
              <a:t>Étendre le projet à d’autres établissements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Auto-évaluation / suivi sur la durée</a:t>
            </a:r>
          </a:p>
          <a:p>
            <a:pPr marL="0" indent="0">
              <a:buNone/>
            </a:pPr>
            <a:r>
              <a:rPr lang="fr-FR" dirty="0"/>
              <a:t>Parler de la </a:t>
            </a:r>
            <a:r>
              <a:rPr lang="fr-FR" dirty="0" err="1"/>
              <a:t>gameification</a:t>
            </a: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Reprise du projet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A005C7-A29F-5545-A579-3A7490CE5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9A13CCB-8739-5D4E-97F6-7CC5E942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E611BC-1B17-0A49-990F-137ED98E2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20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53F5D34-36B3-B94C-8987-13B3E27F7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1246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87D31F-DBAB-E840-8BAD-216C76133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/>
              <a:t>METH. DE TRAVAIL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F67392-F094-9F46-BCED-3C4AFDB72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775" y="1564802"/>
            <a:ext cx="5618790" cy="4791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Tâches</a:t>
            </a:r>
          </a:p>
          <a:p>
            <a:pPr marL="0" indent="0">
              <a:buNone/>
            </a:pPr>
            <a:r>
              <a:rPr lang="fr-FR" dirty="0"/>
              <a:t>Séparation en tâches</a:t>
            </a:r>
          </a:p>
          <a:p>
            <a:pPr marL="0" indent="0">
              <a:buNone/>
            </a:pPr>
            <a:r>
              <a:rPr lang="fr-FR" dirty="0"/>
              <a:t>Composition d’itérations</a:t>
            </a: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USER STORY MAPPING</a:t>
            </a:r>
          </a:p>
          <a:p>
            <a:pPr marL="0" indent="0">
              <a:buNone/>
            </a:pPr>
            <a:r>
              <a:rPr lang="fr-FR" dirty="0"/>
              <a:t>+ Valeur ajoutée </a:t>
            </a:r>
          </a:p>
          <a:p>
            <a:pPr marL="0" indent="0">
              <a:buNone/>
            </a:pPr>
            <a:r>
              <a:rPr lang="fr-FR" dirty="0"/>
              <a:t>+ Catégorisation</a:t>
            </a:r>
          </a:p>
          <a:p>
            <a:pPr marL="0" indent="0">
              <a:buNone/>
            </a:pPr>
            <a:r>
              <a:rPr lang="fr-FR" dirty="0"/>
              <a:t>+ Flexibilité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9A013A-8FEF-6248-A1B6-D87615B0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0601750-A3DE-534F-9DAC-4EF52844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A0013BC-18E9-8742-9CF5-F7559C1C0A44}" type="slidenum">
              <a:rPr lang="fr-FR" smtClean="0"/>
              <a:pPr/>
              <a:t>21</a:t>
            </a:fld>
            <a:endParaRPr lang="fr-FR"/>
          </a:p>
        </p:txBody>
      </p:sp>
      <p:pic>
        <p:nvPicPr>
          <p:cNvPr id="1025" name="Picture 1" descr="page23image47231584">
            <a:extLst>
              <a:ext uri="{FF2B5EF4-FFF2-40B4-BE49-F238E27FC236}">
                <a16:creationId xmlns:a16="http://schemas.microsoft.com/office/drawing/2014/main" id="{9E1BCFF4-A8A0-FA4F-9EAA-1C39C830E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7520" y="2458077"/>
            <a:ext cx="3780161" cy="283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23image47243392">
            <a:extLst>
              <a:ext uri="{FF2B5EF4-FFF2-40B4-BE49-F238E27FC236}">
                <a16:creationId xmlns:a16="http://schemas.microsoft.com/office/drawing/2014/main" id="{EE0A2F09-EA6A-7342-B8DB-43774FAA9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7681" y="2458076"/>
            <a:ext cx="2125035" cy="2835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0F65B22-3EAC-EB47-8790-A29D17550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12FBBBAA-E5D9-3342-BA12-0AF77356F6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0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otham Medium" panose="02000504050000020004" pitchFamily="2" charset="0"/>
              </a:rPr>
              <a:t>Authentification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235"/>
            <a:ext cx="10515600" cy="474572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Avec JSON Web Token (JWT)</a:t>
            </a: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Le parrainage</a:t>
            </a:r>
          </a:p>
          <a:p>
            <a:pPr marL="0" indent="0">
              <a:buNone/>
            </a:pPr>
            <a:r>
              <a:rPr lang="fr-FR" dirty="0"/>
              <a:t>Token pour rejoindre la plateforme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Deux niveau de token</a:t>
            </a:r>
          </a:p>
          <a:p>
            <a:pPr marL="0" indent="0">
              <a:buNone/>
            </a:pPr>
            <a:r>
              <a:rPr lang="fr-FR" dirty="0"/>
              <a:t>- Sensei</a:t>
            </a:r>
          </a:p>
          <a:p>
            <a:pPr marL="0" indent="0">
              <a:buNone/>
            </a:pPr>
            <a:r>
              <a:rPr lang="fr-FR" dirty="0"/>
              <a:t>- </a:t>
            </a:r>
            <a:r>
              <a:rPr lang="fr-FR" dirty="0" err="1"/>
              <a:t>Monji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D5FB95A-697A-8C4E-8AD0-4FD12B559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4F1469B-F943-264A-AD9D-73A452DF9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81555A3-22C6-204F-9357-E3AC5D68F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22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57AC3EE-9601-914E-B0A8-132667797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8418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8E6AD3-059A-FB4F-B858-A29CEF949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BESOINS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287B25-86CE-C440-A675-A6D4F7A91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1843"/>
            <a:ext cx="10515600" cy="4845120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Migration informatique de masse</a:t>
            </a:r>
          </a:p>
          <a:p>
            <a:pPr marL="0" indent="0">
              <a:buNone/>
            </a:pPr>
            <a:endParaRPr lang="fr-FR" i="1" dirty="0"/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Le marché</a:t>
            </a:r>
          </a:p>
          <a:p>
            <a:pPr marL="0" indent="0">
              <a:buNone/>
            </a:pPr>
            <a:r>
              <a:rPr lang="fr-FR" dirty="0"/>
              <a:t>Enseignement 2.0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Hepia</a:t>
            </a:r>
          </a:p>
          <a:p>
            <a:pPr marL="0" indent="0">
              <a:buNone/>
            </a:pPr>
            <a:r>
              <a:rPr lang="fr-FR" dirty="0"/>
              <a:t>Evolution de l’outil pédagogique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06B435E-1BE2-BF4A-A82C-51F9B8FA9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31BAEE1-6C7D-0549-BF99-08B93D5C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A4C3A0-0E24-4E4C-8AEB-E30E04D9D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3F5663E-7E20-FD49-8978-8E75AFE9F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2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DOJO</a:t>
            </a:r>
            <a:r>
              <a:rPr lang="fr-FR" dirty="0">
                <a:latin typeface="Gotham Light Regular" pitchFamily="2" charset="77"/>
              </a:rPr>
              <a:t>HEPIA</a:t>
            </a:r>
            <a:endParaRPr lang="fr-FR" dirty="0">
              <a:latin typeface="Gotham Medium" panose="02000504050000020004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64FAF6F-7005-5F45-A4FF-80C87E4B7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B2843F-10C6-AB4D-A6CF-0E1212393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D3E7C53-D330-EC47-9A7C-1C824565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4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60EC9EB-E633-4E4D-AF14-C682FAFA0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B48DAFB-25D4-2744-B063-3A01E2488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187" y="1497553"/>
            <a:ext cx="8852855" cy="480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88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DOJO</a:t>
            </a:r>
            <a:r>
              <a:rPr lang="fr-FR" dirty="0">
                <a:latin typeface="Gotham Light Regular" pitchFamily="2" charset="77"/>
              </a:rPr>
              <a:t>HEPIA</a:t>
            </a:r>
            <a:endParaRPr lang="fr-FR" dirty="0">
              <a:latin typeface="Gotham Medium" panose="02000504050000020004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64FAF6F-7005-5F45-A4FF-80C87E4B7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B2843F-10C6-AB4D-A6CF-0E1212393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D3E7C53-D330-EC47-9A7C-1C824565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5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60EC9EB-E633-4E4D-AF14-C682FAFA0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B48DAFB-25D4-2744-B063-3A01E2488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2234773"/>
            <a:ext cx="5683053" cy="3083113"/>
          </a:xfrm>
          <a:prstGeom prst="rect">
            <a:avLst/>
          </a:prstGeom>
        </p:spPr>
      </p:pic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BB8650B-9D37-F649-8106-2F6A57C4C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606853" cy="3995060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Les programmes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BF0BB4E-0A63-B84A-BBC2-76580B0E15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2111" y="0"/>
            <a:ext cx="84077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84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DOJO</a:t>
            </a:r>
            <a:r>
              <a:rPr lang="fr-FR" dirty="0">
                <a:latin typeface="Gotham Light Regular" pitchFamily="2" charset="77"/>
              </a:rPr>
              <a:t>HEPIA</a:t>
            </a:r>
            <a:endParaRPr lang="fr-FR" dirty="0">
              <a:latin typeface="Gotham Medium" panose="02000504050000020004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64FAF6F-7005-5F45-A4FF-80C87E4B7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B2843F-10C6-AB4D-A6CF-0E1212393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D3E7C53-D330-EC47-9A7C-1C824565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60EC9EB-E633-4E4D-AF14-C682FAFA0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B48DAFB-25D4-2744-B063-3A01E2488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2234773"/>
            <a:ext cx="5683053" cy="3083113"/>
          </a:xfrm>
          <a:prstGeom prst="rect">
            <a:avLst/>
          </a:prstGeom>
        </p:spPr>
      </p:pic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BB8650B-9D37-F649-8106-2F6A57C4C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606853" cy="3995060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Les programmes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BF0BB4E-0A63-B84A-BBC2-76580B0E15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8061" y="2235809"/>
            <a:ext cx="3742728" cy="3052843"/>
          </a:xfrm>
          <a:prstGeom prst="rect">
            <a:avLst/>
          </a:prstGeom>
        </p:spPr>
      </p:pic>
      <p:sp>
        <p:nvSpPr>
          <p:cNvPr id="11" name="Espace réservé du contenu 4">
            <a:extLst>
              <a:ext uri="{FF2B5EF4-FFF2-40B4-BE49-F238E27FC236}">
                <a16:creationId xmlns:a16="http://schemas.microsoft.com/office/drawing/2014/main" id="{55CBECCE-CD91-454B-BB85-E21AB9C00176}"/>
              </a:ext>
            </a:extLst>
          </p:cNvPr>
          <p:cNvSpPr txBox="1">
            <a:spLocks/>
          </p:cNvSpPr>
          <p:nvPr/>
        </p:nvSpPr>
        <p:spPr>
          <a:xfrm>
            <a:off x="7028062" y="1691724"/>
            <a:ext cx="3742728" cy="3995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Gotham Light Regular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Gotham Medium" panose="02000504050000020004" pitchFamily="2" charset="0"/>
              </a:rPr>
              <a:t>Les katas</a:t>
            </a:r>
          </a:p>
        </p:txBody>
      </p:sp>
    </p:spTree>
    <p:extLst>
      <p:ext uri="{BB962C8B-B14F-4D97-AF65-F5344CB8AC3E}">
        <p14:creationId xmlns:p14="http://schemas.microsoft.com/office/powerpoint/2010/main" val="1450556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PROGRAMMES</a:t>
            </a:r>
            <a:endParaRPr lang="fr-FR" dirty="0">
              <a:latin typeface="Gotham Medium" panose="02000504050000020004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990"/>
            <a:ext cx="10515600" cy="4795973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Ensembles de katas</a:t>
            </a: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Langages</a:t>
            </a:r>
          </a:p>
          <a:p>
            <a:pPr marL="0" indent="0">
              <a:buNone/>
            </a:pPr>
            <a:r>
              <a:rPr lang="fr-FR" dirty="0"/>
              <a:t>Java et python</a:t>
            </a:r>
          </a:p>
          <a:p>
            <a:pPr marL="0" indent="0">
              <a:buNone/>
            </a:pPr>
            <a:endParaRPr lang="fr-FR" dirty="0">
              <a:latin typeface="Gotham Light Regular" pitchFamily="2" charset="77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Les abonnements</a:t>
            </a:r>
          </a:p>
          <a:p>
            <a:pPr marL="0" indent="0">
              <a:buNone/>
            </a:pPr>
            <a:r>
              <a:rPr lang="fr-FR" dirty="0"/>
              <a:t>- Suivi de l’évolution</a:t>
            </a:r>
          </a:p>
          <a:p>
            <a:pPr>
              <a:buFontTx/>
              <a:buChar char="-"/>
            </a:pPr>
            <a:r>
              <a:rPr lang="fr-FR" dirty="0"/>
              <a:t>Mot de passe</a:t>
            </a:r>
          </a:p>
          <a:p>
            <a:pPr>
              <a:buFontTx/>
              <a:buChar char="-"/>
            </a:pPr>
            <a:r>
              <a:rPr lang="fr-FR" dirty="0"/>
              <a:t>Mes abonnements</a:t>
            </a: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B1EE3DB-A91B-5D4A-B21E-2DCA0B29C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06BC4A-82D9-9646-B988-620A8F40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7D4BE4E-A318-F942-BEB8-5435ED2B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55EDF12-4EED-354C-A996-D3D34A36C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D573711-6048-1B47-91E9-87FA5A04E3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5923" y="1447302"/>
            <a:ext cx="7305665" cy="396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92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Gotham Medium" panose="02000504050000020004" pitchFamily="2" charset="0"/>
              </a:rPr>
              <a:t>KATAS</a:t>
            </a:r>
            <a:endParaRPr lang="fr-FR" dirty="0">
              <a:latin typeface="Gotham Light Regular" pitchFamily="2" charset="77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448"/>
            <a:ext cx="8250214" cy="4777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/>
              <a:t>Exercices </a:t>
            </a:r>
            <a:r>
              <a:rPr lang="fr-FR" dirty="0"/>
              <a:t>de programmation</a:t>
            </a: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endParaRPr lang="fr-FR" dirty="0">
              <a:latin typeface="Gotham Medium" panose="02000504050000020004" pitchFamily="2" charset="0"/>
            </a:endParaRPr>
          </a:p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Interface</a:t>
            </a:r>
          </a:p>
          <a:p>
            <a:pPr marL="0" indent="0">
              <a:buNone/>
            </a:pPr>
            <a:r>
              <a:rPr lang="fr-FR" dirty="0"/>
              <a:t>- Enoncé</a:t>
            </a:r>
          </a:p>
          <a:p>
            <a:pPr marL="0" indent="0">
              <a:buNone/>
            </a:pPr>
            <a:r>
              <a:rPr lang="fr-FR" dirty="0"/>
              <a:t>- Zone de code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</a:t>
            </a:r>
            <a:r>
              <a:rPr lang="fr-FR" dirty="0"/>
              <a:t>B</a:t>
            </a:r>
            <a:r>
              <a:rPr lang="fr-FR" dirty="0">
                <a:latin typeface="Gotham Light Regular" pitchFamily="2" charset="77"/>
              </a:rPr>
              <a:t>atterie de tests</a:t>
            </a:r>
          </a:p>
          <a:p>
            <a:pPr>
              <a:buFontTx/>
              <a:buChar char="-"/>
            </a:pPr>
            <a:r>
              <a:rPr lang="fr-FR" dirty="0"/>
              <a:t>Sortie de l’exécution</a:t>
            </a:r>
          </a:p>
          <a:p>
            <a:pPr>
              <a:buFontTx/>
              <a:buChar char="-"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A39262B-989F-424A-ADDC-0DD28D967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137121-5DC3-0B4D-9BB3-2874D558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C27FF1-245F-874E-A8CC-2AC53D63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8A7487F-2CD4-7043-A165-2A6A83BF18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194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817393-32D0-5243-9EF5-FB1DED5F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>
                <a:latin typeface="Gotham Medium" panose="02000504050000020004" pitchFamily="2" charset="0"/>
              </a:rPr>
              <a:t>KATAS</a:t>
            </a:r>
            <a:endParaRPr lang="fr-FR" dirty="0">
              <a:latin typeface="Gotham Light Regular" pitchFamily="2" charset="77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26C0B7-A6C0-F546-A634-F71BB9FB6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074" y="1706212"/>
            <a:ext cx="50629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latin typeface="Gotham Medium" panose="02000504050000020004" pitchFamily="2" charset="0"/>
              </a:rPr>
              <a:t>Interface</a:t>
            </a:r>
          </a:p>
          <a:p>
            <a:pPr marL="0" indent="0">
              <a:buNone/>
            </a:pPr>
            <a:r>
              <a:rPr lang="fr-FR" dirty="0"/>
              <a:t>- Enoncé</a:t>
            </a:r>
          </a:p>
          <a:p>
            <a:pPr marL="0" indent="0">
              <a:buNone/>
            </a:pPr>
            <a:r>
              <a:rPr lang="fr-FR" dirty="0"/>
              <a:t>- Zone de code</a:t>
            </a:r>
          </a:p>
          <a:p>
            <a:pPr marL="0" indent="0">
              <a:buNone/>
            </a:pPr>
            <a:r>
              <a:rPr lang="fr-FR" dirty="0">
                <a:latin typeface="Gotham Light Regular" pitchFamily="2" charset="77"/>
              </a:rPr>
              <a:t>- </a:t>
            </a:r>
            <a:r>
              <a:rPr lang="fr-FR" dirty="0"/>
              <a:t>B</a:t>
            </a:r>
            <a:r>
              <a:rPr lang="fr-FR" dirty="0">
                <a:latin typeface="Gotham Light Regular" pitchFamily="2" charset="77"/>
              </a:rPr>
              <a:t>atterie de tests</a:t>
            </a:r>
          </a:p>
          <a:p>
            <a:pPr>
              <a:buFontTx/>
              <a:buChar char="-"/>
            </a:pPr>
            <a:r>
              <a:rPr lang="fr-FR" dirty="0"/>
              <a:t>Sortie de l’exécution</a:t>
            </a:r>
          </a:p>
          <a:p>
            <a:pPr>
              <a:buFontTx/>
              <a:buChar char="-"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A39262B-989F-424A-ADDC-0DD28D9670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4670" y="6311900"/>
            <a:ext cx="871847" cy="871847"/>
          </a:xfrm>
          <a:prstGeom prst="rect">
            <a:avLst/>
          </a:prstGeo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137121-5DC3-0B4D-9BB3-2874D558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Alexandre Vanini - DojoHepia, Une plateforme d'apprentissage de programmation en ligne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C27FF1-245F-874E-A8CC-2AC53D63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013BC-18E9-8742-9CF5-F7559C1C0A44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8A7487F-2CD4-7043-A165-2A6A83BF1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6300316"/>
            <a:ext cx="1628774" cy="412099"/>
          </a:xfrm>
          <a:prstGeom prst="rect">
            <a:avLst/>
          </a:prstGeom>
        </p:spPr>
      </p:pic>
      <p:pic>
        <p:nvPicPr>
          <p:cNvPr id="5" name="Média en ligne 4" descr="Enregistrement de l’écran 2019-08-07 à 08.39.26">
            <a:hlinkClick r:id="" action="ppaction://media"/>
            <a:extLst>
              <a:ext uri="{FF2B5EF4-FFF2-40B4-BE49-F238E27FC236}">
                <a16:creationId xmlns:a16="http://schemas.microsoft.com/office/drawing/2014/main" id="{A50471AF-55A0-C844-881D-DC5069736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55337" y="893824"/>
            <a:ext cx="6211180" cy="507035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FC47098-41C8-4A40-B48C-5F765C48DEDA}"/>
              </a:ext>
            </a:extLst>
          </p:cNvPr>
          <p:cNvSpPr/>
          <p:nvPr/>
        </p:nvSpPr>
        <p:spPr>
          <a:xfrm>
            <a:off x="6284068" y="1870075"/>
            <a:ext cx="2655651" cy="1904257"/>
          </a:xfrm>
          <a:prstGeom prst="rect">
            <a:avLst/>
          </a:prstGeom>
          <a:solidFill>
            <a:srgbClr val="2D3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D42ADD-EF6A-3143-9E2D-8156A641ADEB}"/>
              </a:ext>
            </a:extLst>
          </p:cNvPr>
          <p:cNvSpPr/>
          <p:nvPr/>
        </p:nvSpPr>
        <p:spPr>
          <a:xfrm>
            <a:off x="8986657" y="1870075"/>
            <a:ext cx="2593473" cy="1867663"/>
          </a:xfrm>
          <a:prstGeom prst="rect">
            <a:avLst/>
          </a:prstGeom>
          <a:solidFill>
            <a:srgbClr val="2D3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FDF619-993E-C843-9A06-79E6FE454A3A}"/>
              </a:ext>
            </a:extLst>
          </p:cNvPr>
          <p:cNvSpPr/>
          <p:nvPr/>
        </p:nvSpPr>
        <p:spPr>
          <a:xfrm>
            <a:off x="6315156" y="3818782"/>
            <a:ext cx="2593473" cy="1867663"/>
          </a:xfrm>
          <a:prstGeom prst="rect">
            <a:avLst/>
          </a:prstGeom>
          <a:solidFill>
            <a:srgbClr val="2D3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9B3D81-1016-FC4A-AF5E-B1044E18A73B}"/>
              </a:ext>
            </a:extLst>
          </p:cNvPr>
          <p:cNvSpPr/>
          <p:nvPr/>
        </p:nvSpPr>
        <p:spPr>
          <a:xfrm>
            <a:off x="8965181" y="3742450"/>
            <a:ext cx="2593473" cy="1867663"/>
          </a:xfrm>
          <a:prstGeom prst="rect">
            <a:avLst/>
          </a:prstGeom>
          <a:solidFill>
            <a:srgbClr val="2D3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0918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4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5016</TotalTime>
  <Words>1093</Words>
  <Application>Microsoft Macintosh PowerPoint</Application>
  <PresentationFormat>Grand écran</PresentationFormat>
  <Paragraphs>290</Paragraphs>
  <Slides>22</Slides>
  <Notes>17</Notes>
  <HiddenSlides>0</HiddenSlides>
  <MMClips>3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8" baseType="lpstr">
      <vt:lpstr>Arial</vt:lpstr>
      <vt:lpstr>Calibri</vt:lpstr>
      <vt:lpstr>Gotham Book</vt:lpstr>
      <vt:lpstr>Gotham Light Regular</vt:lpstr>
      <vt:lpstr>Gotham Medium</vt:lpstr>
      <vt:lpstr>Thème Office</vt:lpstr>
      <vt:lpstr>Présentation PowerPoint</vt:lpstr>
      <vt:lpstr>CADRE</vt:lpstr>
      <vt:lpstr>BESOINS</vt:lpstr>
      <vt:lpstr>DOJOHEPIA</vt:lpstr>
      <vt:lpstr>DOJOHEPIA</vt:lpstr>
      <vt:lpstr>DOJOHEPIA</vt:lpstr>
      <vt:lpstr>PROGRAMMES</vt:lpstr>
      <vt:lpstr>KATAS</vt:lpstr>
      <vt:lpstr>KATAS</vt:lpstr>
      <vt:lpstr>Présentation PowerPoint</vt:lpstr>
      <vt:lpstr>Présentation PowerPoint</vt:lpstr>
      <vt:lpstr>ARCHITECTURE</vt:lpstr>
      <vt:lpstr>ARCHITECTURE</vt:lpstr>
      <vt:lpstr>GATEWAY</vt:lpstr>
      <vt:lpstr>ARCHITECTURE</vt:lpstr>
      <vt:lpstr>SERVICE DE COMPILATION</vt:lpstr>
      <vt:lpstr>SERVICE DE COMPILATION</vt:lpstr>
      <vt:lpstr>ARCHITECTURE</vt:lpstr>
      <vt:lpstr>GAMIFICATION</vt:lpstr>
      <vt:lpstr>CONCLUSION</vt:lpstr>
      <vt:lpstr>METH. DE TRAVAIL</vt:lpstr>
      <vt:lpstr>Authentification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DOJO HEPIA</dc:title>
  <dc:creator>Vanini Alexandre</dc:creator>
  <cp:lastModifiedBy>Vanini Alexandre</cp:lastModifiedBy>
  <cp:revision>123</cp:revision>
  <cp:lastPrinted>2019-08-11T18:23:59Z</cp:lastPrinted>
  <dcterms:created xsi:type="dcterms:W3CDTF">2019-08-01T08:13:36Z</dcterms:created>
  <dcterms:modified xsi:type="dcterms:W3CDTF">2019-08-13T13:10:31Z</dcterms:modified>
</cp:coreProperties>
</file>

<file path=docProps/thumbnail.jpeg>
</file>